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66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>
        <p:scale>
          <a:sx n="65" d="100"/>
          <a:sy n="65" d="100"/>
        </p:scale>
        <p:origin x="747" y="6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70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90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2937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16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773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19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7361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0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79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2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1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2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4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6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2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8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88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hyperlink" Target="https://www.codesters.com/project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DB6A7-88CD-4F7E-AB85-40C885CD0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08D8C-AC20-4F85-A6C6-F9EC05248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4319" y="839230"/>
            <a:ext cx="4023360" cy="2807208"/>
          </a:xfrm>
        </p:spPr>
        <p:txBody>
          <a:bodyPr anchor="b">
            <a:normAutofit/>
          </a:bodyPr>
          <a:lstStyle/>
          <a:p>
            <a:pPr algn="ctr"/>
            <a:r>
              <a:rPr lang="en-US" sz="4400" b="1" u="sng" dirty="0"/>
              <a:t>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D7BD3-00DC-40A4-A249-B527444FF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4319" y="3594679"/>
            <a:ext cx="3946297" cy="12081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Welcome everyone!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0308C-811D-44DC-8344-FE6927EB4079}"/>
              </a:ext>
            </a:extLst>
          </p:cNvPr>
          <p:cNvSpPr txBox="1"/>
          <p:nvPr/>
        </p:nvSpPr>
        <p:spPr>
          <a:xfrm>
            <a:off x="207034" y="192899"/>
            <a:ext cx="610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UC Berkeley </a:t>
            </a:r>
            <a:r>
              <a:rPr lang="en-US" dirty="0" err="1">
                <a:latin typeface="+mj-lt"/>
              </a:rPr>
              <a:t>CalSTAR</a:t>
            </a:r>
            <a:r>
              <a:rPr lang="en-US" dirty="0">
                <a:latin typeface="+mj-lt"/>
              </a:rPr>
              <a:t> (Space Technologies and Rocketry Team)</a:t>
            </a:r>
          </a:p>
          <a:p>
            <a:r>
              <a:rPr lang="en-US" dirty="0">
                <a:latin typeface="+mj-lt"/>
              </a:rPr>
              <a:t>Jasmine Truong, Sean </a:t>
            </a:r>
            <a:r>
              <a:rPr lang="en-US" dirty="0" err="1">
                <a:latin typeface="+mj-lt"/>
              </a:rPr>
              <a:t>Roh</a:t>
            </a:r>
            <a:r>
              <a:rPr lang="en-US" dirty="0">
                <a:latin typeface="+mj-lt"/>
              </a:rPr>
              <a:t>, Rebecca Bennett</a:t>
            </a:r>
          </a:p>
        </p:txBody>
      </p:sp>
    </p:spTree>
    <p:extLst>
      <p:ext uri="{BB962C8B-B14F-4D97-AF65-F5344CB8AC3E}">
        <p14:creationId xmlns:p14="http://schemas.microsoft.com/office/powerpoint/2010/main" val="16710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3002-95EC-4ACB-9CC7-B9590A1E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/>
              <a:t>What is An algorithm?</a:t>
            </a:r>
          </a:p>
        </p:txBody>
      </p:sp>
      <p:pic>
        <p:nvPicPr>
          <p:cNvPr id="2050" name="Picture 2" descr="Introduction to Algorithms - GeeksforGeeks">
            <a:extLst>
              <a:ext uri="{FF2B5EF4-FFF2-40B4-BE49-F238E27FC236}">
                <a16:creationId xmlns:a16="http://schemas.microsoft.com/office/drawing/2014/main" id="{5DF45A8D-F6C9-4037-9470-29B59FF76EF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r="7562" b="1"/>
          <a:stretch/>
        </p:blipFill>
        <p:spPr bwMode="auto">
          <a:xfrm>
            <a:off x="685802" y="2142067"/>
            <a:ext cx="4995334" cy="364913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3B67-5C1F-4B1D-B728-A38AF6EEA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anchor="ctr">
            <a:normAutofit/>
          </a:bodyPr>
          <a:lstStyle/>
          <a:p>
            <a:r>
              <a:rPr lang="en-US" dirty="0"/>
              <a:t>An algorithm is essentially a set of steps to accomplish a task</a:t>
            </a:r>
          </a:p>
          <a:p>
            <a:r>
              <a:rPr lang="en-US" dirty="0"/>
              <a:t>In computer science and mathematics, it is a sequence of computer-implementable steps used to solve a problem or perform a computation</a:t>
            </a:r>
          </a:p>
        </p:txBody>
      </p:sp>
    </p:spTree>
    <p:extLst>
      <p:ext uri="{BB962C8B-B14F-4D97-AF65-F5344CB8AC3E}">
        <p14:creationId xmlns:p14="http://schemas.microsoft.com/office/powerpoint/2010/main" val="310447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3363-4D37-448C-B164-9628BAB5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97" y="200270"/>
            <a:ext cx="10131425" cy="1456267"/>
          </a:xfrm>
        </p:spPr>
        <p:txBody>
          <a:bodyPr/>
          <a:lstStyle/>
          <a:p>
            <a:r>
              <a:rPr lang="en-US" dirty="0"/>
              <a:t>When do we use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98FFD-1B28-4F90-9506-91EF98F7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97" y="1417307"/>
            <a:ext cx="6905779" cy="5201729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/>
              <a:t>Algorithms are everywhere in our everyday lives!</a:t>
            </a:r>
          </a:p>
          <a:p>
            <a:r>
              <a:rPr lang="en-US" sz="2600" dirty="0"/>
              <a:t>Examples:</a:t>
            </a:r>
          </a:p>
          <a:p>
            <a:pPr lvl="1"/>
            <a:r>
              <a:rPr lang="en-US" sz="2600" dirty="0"/>
              <a:t>Recipes</a:t>
            </a:r>
          </a:p>
          <a:p>
            <a:pPr lvl="2"/>
            <a:r>
              <a:rPr lang="en-US" sz="2600" dirty="0"/>
              <a:t>Set of steps to complete a task like baking a cake</a:t>
            </a:r>
          </a:p>
          <a:p>
            <a:pPr lvl="1"/>
            <a:r>
              <a:rPr lang="en-US" sz="2600" dirty="0"/>
              <a:t>GPS Navigation Routes</a:t>
            </a:r>
          </a:p>
          <a:p>
            <a:pPr lvl="2"/>
            <a:r>
              <a:rPr lang="en-US" sz="2600" dirty="0"/>
              <a:t>Finds the fastest route possible from starting point to end point</a:t>
            </a:r>
          </a:p>
          <a:p>
            <a:pPr lvl="2"/>
            <a:r>
              <a:rPr lang="en-US" sz="2600" dirty="0"/>
              <a:t>Uses a search/minimum spanning path algorithm like A* or Dijkstra’s</a:t>
            </a:r>
          </a:p>
          <a:p>
            <a:pPr lvl="1"/>
            <a:r>
              <a:rPr lang="en-US" sz="2600" dirty="0"/>
              <a:t>Autocomplete in Google</a:t>
            </a:r>
          </a:p>
          <a:p>
            <a:pPr lvl="2"/>
            <a:r>
              <a:rPr lang="en-US" sz="2600" dirty="0"/>
              <a:t>Uses a combination of a data structures (</a:t>
            </a:r>
            <a:r>
              <a:rPr lang="en-US" sz="2600" dirty="0" err="1"/>
              <a:t>Trie</a:t>
            </a:r>
            <a:r>
              <a:rPr lang="en-US" sz="2600" dirty="0"/>
              <a:t> Tree) and Tree Traversal algorithms to find the most likely word the user wants to search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26" name="Picture 2" descr="Map with route and gps pointers Royalty Free Vector Image">
            <a:extLst>
              <a:ext uri="{FF2B5EF4-FFF2-40B4-BE49-F238E27FC236}">
                <a16:creationId xmlns:a16="http://schemas.microsoft.com/office/drawing/2014/main" id="{28B1D7F2-264B-4347-B790-93672715C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" b="12621"/>
          <a:stretch/>
        </p:blipFill>
        <p:spPr bwMode="auto">
          <a:xfrm>
            <a:off x="7263776" y="1858050"/>
            <a:ext cx="2707227" cy="17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Autocomplete: 3 (Clever 💡 TIPS) ✅ Improve Your SEO">
            <a:extLst>
              <a:ext uri="{FF2B5EF4-FFF2-40B4-BE49-F238E27FC236}">
                <a16:creationId xmlns:a16="http://schemas.microsoft.com/office/drawing/2014/main" id="{519A9328-EC49-4BC3-8617-2F2A6470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76" y="3627191"/>
            <a:ext cx="2707226" cy="181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Recipe: Hazelnut chocolate cake - Petit Fernand UK">
            <a:extLst>
              <a:ext uri="{FF2B5EF4-FFF2-40B4-BE49-F238E27FC236}">
                <a16:creationId xmlns:a16="http://schemas.microsoft.com/office/drawing/2014/main" id="{25F5949A-D261-4E68-98A9-09AB51C0F2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7 Dishes From Famous Books (And How to Make Them) | Famous books ...">
            <a:extLst>
              <a:ext uri="{FF2B5EF4-FFF2-40B4-BE49-F238E27FC236}">
                <a16:creationId xmlns:a16="http://schemas.microsoft.com/office/drawing/2014/main" id="{F3670726-78A4-4DD5-B923-2285B515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02" y="1145863"/>
            <a:ext cx="2135605" cy="48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67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9F75E-4838-480B-A92A-F1A0305C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92" y="407592"/>
            <a:ext cx="10131425" cy="1456267"/>
          </a:xfrm>
        </p:spPr>
        <p:txBody>
          <a:bodyPr/>
          <a:lstStyle/>
          <a:p>
            <a:r>
              <a:rPr lang="en-US" dirty="0"/>
              <a:t>Basic Coding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6AE19-A4F9-417D-B35F-BA3BA1FBC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37116"/>
            <a:ext cx="7247590" cy="3968151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There are certain keywords in coding that can help translate steps in an algorithm so that it is computer implementable</a:t>
            </a:r>
          </a:p>
          <a:p>
            <a:r>
              <a:rPr lang="en-US" sz="7200" dirty="0"/>
              <a:t>Keywords:</a:t>
            </a:r>
          </a:p>
          <a:p>
            <a:pPr lvl="1"/>
            <a:r>
              <a:rPr lang="en-US" sz="7200" dirty="0"/>
              <a:t>Example: Driving from point A to point B</a:t>
            </a:r>
          </a:p>
          <a:p>
            <a:pPr lvl="1"/>
            <a:r>
              <a:rPr lang="en-US" sz="7200" dirty="0"/>
              <a:t>If and Else: </a:t>
            </a:r>
            <a:r>
              <a:rPr lang="en-US" sz="7200" dirty="0">
                <a:solidFill>
                  <a:srgbClr val="FF6600"/>
                </a:solidFill>
              </a:rPr>
              <a:t>IF</a:t>
            </a:r>
            <a:r>
              <a:rPr lang="en-US" sz="7200" dirty="0"/>
              <a:t> </a:t>
            </a:r>
            <a:r>
              <a:rPr lang="en-US" sz="7200" u="sng" dirty="0">
                <a:solidFill>
                  <a:srgbClr val="92D050"/>
                </a:solidFill>
              </a:rPr>
              <a:t>the car reaches a corner</a:t>
            </a:r>
            <a:r>
              <a:rPr lang="en-US" sz="7200" dirty="0"/>
              <a:t>, </a:t>
            </a:r>
            <a:r>
              <a:rPr lang="en-US" sz="7200" i="1" dirty="0">
                <a:solidFill>
                  <a:srgbClr val="FF66FF"/>
                </a:solidFill>
              </a:rPr>
              <a:t>turn</a:t>
            </a:r>
            <a:r>
              <a:rPr lang="en-US" sz="7200" dirty="0">
                <a:solidFill>
                  <a:srgbClr val="FF66FF"/>
                </a:solidFill>
              </a:rPr>
              <a:t> </a:t>
            </a:r>
            <a:r>
              <a:rPr lang="en-US" sz="7200" dirty="0">
                <a:solidFill>
                  <a:srgbClr val="FF6600"/>
                </a:solidFill>
              </a:rPr>
              <a:t>ELSE</a:t>
            </a:r>
            <a:r>
              <a:rPr lang="en-US" sz="7200" dirty="0"/>
              <a:t> </a:t>
            </a:r>
            <a:r>
              <a:rPr lang="en-US" sz="7200" i="1" dirty="0">
                <a:solidFill>
                  <a:srgbClr val="FF66FF"/>
                </a:solidFill>
              </a:rPr>
              <a:t>drive straight </a:t>
            </a:r>
          </a:p>
          <a:p>
            <a:pPr lvl="1"/>
            <a:r>
              <a:rPr lang="en-US" sz="7200" dirty="0"/>
              <a:t>For/While: </a:t>
            </a:r>
            <a:r>
              <a:rPr lang="en-US" sz="7200" dirty="0">
                <a:solidFill>
                  <a:srgbClr val="FF6600"/>
                </a:solidFill>
              </a:rPr>
              <a:t>WHILE</a:t>
            </a:r>
            <a:r>
              <a:rPr lang="en-US" sz="7200" dirty="0"/>
              <a:t> </a:t>
            </a:r>
            <a:r>
              <a:rPr lang="en-US" sz="7200" u="sng" dirty="0">
                <a:solidFill>
                  <a:srgbClr val="92D050"/>
                </a:solidFill>
              </a:rPr>
              <a:t>there are no turns detected</a:t>
            </a:r>
            <a:r>
              <a:rPr lang="en-US" sz="7200" dirty="0"/>
              <a:t>, </a:t>
            </a:r>
            <a:r>
              <a:rPr lang="en-US" sz="7200" i="1" dirty="0">
                <a:solidFill>
                  <a:srgbClr val="FF66FF"/>
                </a:solidFill>
              </a:rPr>
              <a:t>drive straight</a:t>
            </a:r>
          </a:p>
          <a:p>
            <a:pPr lvl="1"/>
            <a:r>
              <a:rPr lang="en-US" sz="7200" dirty="0"/>
              <a:t>Return: </a:t>
            </a:r>
            <a:r>
              <a:rPr lang="en-US" sz="7200" dirty="0">
                <a:solidFill>
                  <a:srgbClr val="FF6600"/>
                </a:solidFill>
              </a:rPr>
              <a:t>IF</a:t>
            </a:r>
            <a:r>
              <a:rPr lang="en-US" sz="7200" dirty="0"/>
              <a:t> </a:t>
            </a:r>
            <a:r>
              <a:rPr lang="en-US" sz="7200" u="sng" dirty="0">
                <a:solidFill>
                  <a:srgbClr val="92D050"/>
                </a:solidFill>
              </a:rPr>
              <a:t>the car has reached point B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FF6600"/>
                </a:solidFill>
              </a:rPr>
              <a:t>RETURN</a:t>
            </a:r>
            <a:r>
              <a:rPr lang="en-US" sz="7200" dirty="0"/>
              <a:t>: </a:t>
            </a:r>
            <a:r>
              <a:rPr lang="en-US" sz="7200" i="1" dirty="0">
                <a:solidFill>
                  <a:srgbClr val="FF66FF"/>
                </a:solidFill>
              </a:rPr>
              <a:t>arrived at destination, complete route and terminate  </a:t>
            </a:r>
          </a:p>
          <a:p>
            <a:r>
              <a:rPr lang="en-US" sz="7200" dirty="0"/>
              <a:t>Bonus: Event Listeners</a:t>
            </a:r>
          </a:p>
          <a:p>
            <a:pPr lvl="1"/>
            <a:r>
              <a:rPr lang="en-US" sz="7200" dirty="0"/>
              <a:t>Event listeners are used when you want your program to be able to take in user inputs and respond to the users’ actions</a:t>
            </a:r>
          </a:p>
          <a:p>
            <a:pPr lvl="1"/>
            <a:r>
              <a:rPr lang="en-US" sz="7200" dirty="0"/>
              <a:t>Keyboard event listeners in gaming:</a:t>
            </a:r>
          </a:p>
          <a:p>
            <a:pPr lvl="2"/>
            <a:r>
              <a:rPr lang="en-US" sz="7200" dirty="0"/>
              <a:t>Waits and listens for player to press a button, program reacts accordingly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F1AC82-B730-4041-A70A-311B5608F42E}"/>
              </a:ext>
            </a:extLst>
          </p:cNvPr>
          <p:cNvGrpSpPr/>
          <p:nvPr/>
        </p:nvGrpSpPr>
        <p:grpSpPr>
          <a:xfrm>
            <a:off x="8249993" y="1907898"/>
            <a:ext cx="3155364" cy="3805216"/>
            <a:chOff x="8218195" y="1483743"/>
            <a:chExt cx="2652486" cy="3284892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B24D7827-C50E-4157-AE89-47A79C2C1509}"/>
                </a:ext>
              </a:extLst>
            </p:cNvPr>
            <p:cNvCxnSpPr/>
            <p:nvPr/>
          </p:nvCxnSpPr>
          <p:spPr>
            <a:xfrm rot="16200000" flipH="1">
              <a:off x="7890295" y="2421147"/>
              <a:ext cx="2628181" cy="1339970"/>
            </a:xfrm>
            <a:prstGeom prst="bentConnector3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0D6AA0-EA35-4443-92A1-93D65A66BA09}"/>
                </a:ext>
              </a:extLst>
            </p:cNvPr>
            <p:cNvSpPr/>
            <p:nvPr/>
          </p:nvSpPr>
          <p:spPr>
            <a:xfrm>
              <a:off x="8386313" y="1483743"/>
              <a:ext cx="296174" cy="2932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6E0624-1DD9-4A83-A2F9-B92615A77D38}"/>
                </a:ext>
              </a:extLst>
            </p:cNvPr>
            <p:cNvSpPr/>
            <p:nvPr/>
          </p:nvSpPr>
          <p:spPr>
            <a:xfrm>
              <a:off x="9726284" y="4405223"/>
              <a:ext cx="296174" cy="293298"/>
            </a:xfrm>
            <a:prstGeom prst="ellipse">
              <a:avLst/>
            </a:prstGeom>
            <a:solidFill>
              <a:srgbClr val="00CCFF"/>
            </a:solidFill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4641B2-DE28-4B8B-A829-292F903ECAF7}"/>
                </a:ext>
              </a:extLst>
            </p:cNvPr>
            <p:cNvSpPr txBox="1"/>
            <p:nvPr/>
          </p:nvSpPr>
          <p:spPr>
            <a:xfrm>
              <a:off x="8408318" y="1483743"/>
              <a:ext cx="14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D620CB-4052-48AF-A9EC-F2A28A507FF0}"/>
                </a:ext>
              </a:extLst>
            </p:cNvPr>
            <p:cNvSpPr txBox="1"/>
            <p:nvPr/>
          </p:nvSpPr>
          <p:spPr>
            <a:xfrm>
              <a:off x="9758263" y="4399303"/>
              <a:ext cx="32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EEFAA801-D10C-464B-B3D0-90B38A101DBB}"/>
                </a:ext>
              </a:extLst>
            </p:cNvPr>
            <p:cNvSpPr/>
            <p:nvPr/>
          </p:nvSpPr>
          <p:spPr>
            <a:xfrm rot="16200000">
              <a:off x="8324261" y="3295360"/>
              <a:ext cx="448244" cy="324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98985D-B29E-4291-93D2-65EDBED588DF}"/>
                </a:ext>
              </a:extLst>
            </p:cNvPr>
            <p:cNvSpPr txBox="1"/>
            <p:nvPr/>
          </p:nvSpPr>
          <p:spPr>
            <a:xfrm>
              <a:off x="8236395" y="3339440"/>
              <a:ext cx="892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53B9A30-5DDF-44A0-93E3-73A6013C9798}"/>
                </a:ext>
              </a:extLst>
            </p:cNvPr>
            <p:cNvSpPr/>
            <p:nvPr/>
          </p:nvSpPr>
          <p:spPr>
            <a:xfrm rot="8608036">
              <a:off x="9926812" y="2718126"/>
              <a:ext cx="448244" cy="3241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835DEA-5B6F-4B9C-8B88-A51063B17B10}"/>
                </a:ext>
              </a:extLst>
            </p:cNvPr>
            <p:cNvSpPr txBox="1"/>
            <p:nvPr/>
          </p:nvSpPr>
          <p:spPr>
            <a:xfrm rot="19513979">
              <a:off x="9903526" y="2534773"/>
              <a:ext cx="967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9323DC-B486-452B-8C3A-F99B1C877EC8}"/>
                </a:ext>
              </a:extLst>
            </p:cNvPr>
            <p:cNvSpPr txBox="1"/>
            <p:nvPr/>
          </p:nvSpPr>
          <p:spPr>
            <a:xfrm rot="16200000">
              <a:off x="7744861" y="2297763"/>
              <a:ext cx="1257139" cy="310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 straight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B0203A-58C4-417C-955E-2B2B58C6AF8D}"/>
                </a:ext>
              </a:extLst>
            </p:cNvPr>
            <p:cNvSpPr txBox="1"/>
            <p:nvPr/>
          </p:nvSpPr>
          <p:spPr>
            <a:xfrm>
              <a:off x="8602668" y="2791708"/>
              <a:ext cx="1556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 straight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CDA543-FF56-471B-A0DD-5FB72BBB7B34}"/>
                </a:ext>
              </a:extLst>
            </p:cNvPr>
            <p:cNvSpPr txBox="1"/>
            <p:nvPr/>
          </p:nvSpPr>
          <p:spPr>
            <a:xfrm rot="5400000">
              <a:off x="9346203" y="3675288"/>
              <a:ext cx="1556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Drive straight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49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0EF1-0668-4DB0-A680-B45121AA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There’s a bug in my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C54D-4390-4DF7-9F4D-BA507BAAA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644446"/>
            <a:ext cx="5825064" cy="460395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Your program doesn’t work as it should, what now?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Debugging is the process of figuring out why your code did not execute correctly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Methods of debugging: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Walking through your code line by line to see where it went wrong (tedious/time-consuming but good for short programs)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Bonus: using print statements 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Printing certain values can help you keep track of what your code is doing and if it should be outputting the right things at various intermediate steps 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3074" name="Picture 2" descr="The 5 Most Infamous Software Bugs in History | OpenMind">
            <a:extLst>
              <a:ext uri="{FF2B5EF4-FFF2-40B4-BE49-F238E27FC236}">
                <a16:creationId xmlns:a16="http://schemas.microsoft.com/office/drawing/2014/main" id="{C88558B8-6626-49A4-AA8C-8CA81B5FD27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06" b="-2"/>
          <a:stretch/>
        </p:blipFill>
        <p:spPr bwMode="auto">
          <a:xfrm>
            <a:off x="7255015" y="1644446"/>
            <a:ext cx="4708384" cy="343951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B7FB6-D7C0-4B57-97C0-1789F5CA0778}"/>
              </a:ext>
            </a:extLst>
          </p:cNvPr>
          <p:cNvSpPr txBox="1"/>
          <p:nvPr/>
        </p:nvSpPr>
        <p:spPr>
          <a:xfrm>
            <a:off x="7255013" y="5083961"/>
            <a:ext cx="4708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 ‘bug’ comes from Grace Hopper finding and marking an actual bug in her written code in 1947 </a:t>
            </a:r>
          </a:p>
        </p:txBody>
      </p:sp>
    </p:spTree>
    <p:extLst>
      <p:ext uri="{BB962C8B-B14F-4D97-AF65-F5344CB8AC3E}">
        <p14:creationId xmlns:p14="http://schemas.microsoft.com/office/powerpoint/2010/main" val="113167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A260-A8A3-4576-8127-19EE233A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279924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Questions?</a:t>
            </a:r>
            <a:r>
              <a:rPr lang="en-US" sz="4400" dirty="0">
                <a:hlinkClick r:id="rId2"/>
              </a:rPr>
              <a:t> https://www.codesters.com/project/</a:t>
            </a:r>
            <a:endParaRPr lang="en-US" sz="4400" b="1" dirty="0"/>
          </a:p>
        </p:txBody>
      </p:sp>
      <p:pic>
        <p:nvPicPr>
          <p:cNvPr id="4098" name="Picture 2" descr="I love coding class Coding is my favorite meme - Buddy The Elf ...">
            <a:extLst>
              <a:ext uri="{FF2B5EF4-FFF2-40B4-BE49-F238E27FC236}">
                <a16:creationId xmlns:a16="http://schemas.microsoft.com/office/drawing/2014/main" id="{438ABF67-9B97-49AC-BE70-CFC20A2B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06" y="370401"/>
            <a:ext cx="1964537" cy="215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gramming memes | Tumblr">
            <a:extLst>
              <a:ext uri="{FF2B5EF4-FFF2-40B4-BE49-F238E27FC236}">
                <a16:creationId xmlns:a16="http://schemas.microsoft.com/office/drawing/2014/main" id="{BBBB4CF3-1461-42F8-8F1E-158A2C4D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30" y="447556"/>
            <a:ext cx="1878708" cy="2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appy happy coding time!!! - Nya Typical Anime Fans | Meme Generator">
            <a:extLst>
              <a:ext uri="{FF2B5EF4-FFF2-40B4-BE49-F238E27FC236}">
                <a16:creationId xmlns:a16="http://schemas.microsoft.com/office/drawing/2014/main" id="{3A2D5A31-53E3-449A-A3B4-E12B8F45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10" y="354383"/>
            <a:ext cx="2338834" cy="23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15 Funny Programming Memes That Only Real Computer Programmers Can ...">
            <a:extLst>
              <a:ext uri="{FF2B5EF4-FFF2-40B4-BE49-F238E27FC236}">
                <a16:creationId xmlns:a16="http://schemas.microsoft.com/office/drawing/2014/main" id="{F198BD4E-135B-49B8-A584-824C68A15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9" t="4152" r="-1852" b="4839"/>
          <a:stretch/>
        </p:blipFill>
        <p:spPr bwMode="auto">
          <a:xfrm>
            <a:off x="1236452" y="4283201"/>
            <a:ext cx="2414415" cy="21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17 Coding Memes For The Frustrated Software Engineer - Memebase ...">
            <a:extLst>
              <a:ext uri="{FF2B5EF4-FFF2-40B4-BE49-F238E27FC236}">
                <a16:creationId xmlns:a16="http://schemas.microsoft.com/office/drawing/2014/main" id="{9F388297-2C30-48C7-BBB7-66A56F56F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4" t="20322" r="516" b="20411"/>
          <a:stretch/>
        </p:blipFill>
        <p:spPr bwMode="auto">
          <a:xfrm>
            <a:off x="4497238" y="4361530"/>
            <a:ext cx="3036495" cy="196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ogrammers looking at programming memes Ah, humor based on my ...">
            <a:extLst>
              <a:ext uri="{FF2B5EF4-FFF2-40B4-BE49-F238E27FC236}">
                <a16:creationId xmlns:a16="http://schemas.microsoft.com/office/drawing/2014/main" id="{B9711716-B591-402E-9F72-75692DFA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33" y="4283201"/>
            <a:ext cx="2246867" cy="222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1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ess05_16x9.potx" id="{FADABB2A-2F99-4A36-956B-A678F98B1068}" vid="{5D5F0D11-581F-4800-9868-3490867FC38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407</Words>
  <Application>Microsoft Office PowerPoint</Application>
  <PresentationFormat>Widescreen</PresentationFormat>
  <Paragraphs>45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Algorithms</vt:lpstr>
      <vt:lpstr>What is An algorithm?</vt:lpstr>
      <vt:lpstr>When do we use algorithms?</vt:lpstr>
      <vt:lpstr>Basic Coding Syntax</vt:lpstr>
      <vt:lpstr>There’s a bug in my code!</vt:lpstr>
      <vt:lpstr>Questions? https://www.codesters.com/project/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>Jasmine Truong</dc:creator>
  <cp:lastModifiedBy>Jasmine Truong</cp:lastModifiedBy>
  <cp:revision>6</cp:revision>
  <dcterms:created xsi:type="dcterms:W3CDTF">2020-05-29T22:26:27Z</dcterms:created>
  <dcterms:modified xsi:type="dcterms:W3CDTF">2020-05-30T01:53:42Z</dcterms:modified>
</cp:coreProperties>
</file>